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77" r:id="rId3"/>
    <p:sldId id="280" r:id="rId4"/>
    <p:sldId id="282" r:id="rId5"/>
    <p:sldId id="269" r:id="rId6"/>
    <p:sldId id="272" r:id="rId7"/>
    <p:sldId id="276" r:id="rId8"/>
    <p:sldId id="258" r:id="rId9"/>
    <p:sldId id="259" r:id="rId10"/>
    <p:sldId id="275" r:id="rId11"/>
    <p:sldId id="261" r:id="rId12"/>
    <p:sldId id="266" r:id="rId13"/>
    <p:sldId id="263" r:id="rId14"/>
    <p:sldId id="264" r:id="rId15"/>
    <p:sldId id="265" r:id="rId16"/>
    <p:sldId id="271" r:id="rId17"/>
    <p:sldId id="273" r:id="rId1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D3D"/>
    <a:srgbClr val="4FC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59" autoAdjust="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3861382900907888"/>
          <c:y val="3.9740557030695338E-2"/>
          <c:w val="0.6312988253517493"/>
          <c:h val="0.82803540749295235"/>
        </c:manualLayout>
      </c:layout>
      <c:barChart>
        <c:barDir val="bar"/>
        <c:grouping val="clustered"/>
        <c:ser>
          <c:idx val="0"/>
          <c:order val="0"/>
          <c:tx>
            <c:strRef>
              <c:f>nodarbinatie!$G$6</c:f>
              <c:strCache>
                <c:ptCount val="1"/>
                <c:pt idx="0">
                  <c:v>Rīga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nodarbinatie!$D$7:$D$16</c:f>
              <c:strCache>
                <c:ptCount val="10"/>
                <c:pt idx="0">
                  <c:v>Tirdzniecība, izmitināšana un ēdināšanas pakalpojumi</c:v>
                </c:pt>
                <c:pt idx="1">
                  <c:v>Finanšu, apdrošināšanas, zinātniskie, administratīvie pakalpojumi; operācijas ar nekustamo īpašumu</c:v>
                </c:pt>
                <c:pt idx="2">
                  <c:v>Transports, uzglabāšana, informācijas un komunikācijas pakalpojumi</c:v>
                </c:pt>
                <c:pt idx="3">
                  <c:v>Apstrādes un ieguves rūpniecība un citas ražošanas nozares</c:v>
                </c:pt>
                <c:pt idx="4">
                  <c:v>Izglītība</c:v>
                </c:pt>
                <c:pt idx="5">
                  <c:v>Būvniecība</c:v>
                </c:pt>
                <c:pt idx="6">
                  <c:v>Veselība un sociālā aprūpe</c:v>
                </c:pt>
                <c:pt idx="7">
                  <c:v>Valsts pārvalde un aizsardzība; obligātā sociālā apdrošināšana</c:v>
                </c:pt>
                <c:pt idx="8">
                  <c:v>Citi pakalpojumi</c:v>
                </c:pt>
                <c:pt idx="9">
                  <c:v>Lauksaimniecība, mežsaimniecība un zivsaimniecība</c:v>
                </c:pt>
              </c:strCache>
            </c:strRef>
          </c:cat>
          <c:val>
            <c:numRef>
              <c:f>nodarbinatie!$G$7:$G$16</c:f>
              <c:numCache>
                <c:formatCode>General</c:formatCode>
                <c:ptCount val="10"/>
                <c:pt idx="0">
                  <c:v>21</c:v>
                </c:pt>
                <c:pt idx="1">
                  <c:v>16.899999999999999</c:v>
                </c:pt>
                <c:pt idx="2">
                  <c:v>16.2</c:v>
                </c:pt>
                <c:pt idx="3">
                  <c:v>13.4</c:v>
                </c:pt>
                <c:pt idx="4">
                  <c:v>8</c:v>
                </c:pt>
                <c:pt idx="5">
                  <c:v>7.3</c:v>
                </c:pt>
                <c:pt idx="6">
                  <c:v>6.1</c:v>
                </c:pt>
                <c:pt idx="7">
                  <c:v>5.9</c:v>
                </c:pt>
                <c:pt idx="8">
                  <c:v>4.7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nodarbinatie!$H$6</c:f>
              <c:strCache>
                <c:ptCount val="1"/>
                <c:pt idx="0">
                  <c:v>Pierīga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nodarbinatie!$D$7:$D$16</c:f>
              <c:strCache>
                <c:ptCount val="10"/>
                <c:pt idx="0">
                  <c:v>Tirdzniecība, izmitināšana un ēdināšanas pakalpojumi</c:v>
                </c:pt>
                <c:pt idx="1">
                  <c:v>Finanšu, apdrošināšanas, zinātniskie, administratīvie pakalpojumi; operācijas ar nekustamo īpašumu</c:v>
                </c:pt>
                <c:pt idx="2">
                  <c:v>Transports, uzglabāšana, informācijas un komunikācijas pakalpojumi</c:v>
                </c:pt>
                <c:pt idx="3">
                  <c:v>Apstrādes un ieguves rūpniecība un citas ražošanas nozares</c:v>
                </c:pt>
                <c:pt idx="4">
                  <c:v>Izglītība</c:v>
                </c:pt>
                <c:pt idx="5">
                  <c:v>Būvniecība</c:v>
                </c:pt>
                <c:pt idx="6">
                  <c:v>Veselība un sociālā aprūpe</c:v>
                </c:pt>
                <c:pt idx="7">
                  <c:v>Valsts pārvalde un aizsardzība; obligātā sociālā apdrošināšana</c:v>
                </c:pt>
                <c:pt idx="8">
                  <c:v>Citi pakalpojumi</c:v>
                </c:pt>
                <c:pt idx="9">
                  <c:v>Lauksaimniecība, mežsaimniecība un zivsaimniecība</c:v>
                </c:pt>
              </c:strCache>
            </c:strRef>
          </c:cat>
          <c:val>
            <c:numRef>
              <c:f>nodarbinatie!$H$7:$H$16</c:f>
              <c:numCache>
                <c:formatCode>General</c:formatCode>
                <c:ptCount val="10"/>
                <c:pt idx="0">
                  <c:v>19.5</c:v>
                </c:pt>
                <c:pt idx="1">
                  <c:v>11.1</c:v>
                </c:pt>
                <c:pt idx="2">
                  <c:v>11.6</c:v>
                </c:pt>
                <c:pt idx="3">
                  <c:v>15.3</c:v>
                </c:pt>
                <c:pt idx="4">
                  <c:v>8.7000000000000011</c:v>
                </c:pt>
                <c:pt idx="5">
                  <c:v>9.2000000000000011</c:v>
                </c:pt>
                <c:pt idx="6">
                  <c:v>4.9000000000000004</c:v>
                </c:pt>
                <c:pt idx="7">
                  <c:v>6.9</c:v>
                </c:pt>
                <c:pt idx="8">
                  <c:v>5.4</c:v>
                </c:pt>
                <c:pt idx="9">
                  <c:v>7.4</c:v>
                </c:pt>
              </c:numCache>
            </c:numRef>
          </c:val>
        </c:ser>
        <c:dLbls/>
        <c:axId val="90981504"/>
        <c:axId val="91017216"/>
      </c:barChart>
      <c:catAx>
        <c:axId val="90981504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1017216"/>
        <c:crosses val="autoZero"/>
        <c:auto val="1"/>
        <c:lblAlgn val="ctr"/>
        <c:lblOffset val="100"/>
      </c:catAx>
      <c:valAx>
        <c:axId val="91017216"/>
        <c:scaling>
          <c:orientation val="minMax"/>
        </c:scaling>
        <c:axPos val="b"/>
        <c:numFmt formatCode="General" sourceLinked="1"/>
        <c:tickLblPos val="nextTo"/>
        <c:crossAx val="9098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351921173787715"/>
          <c:y val="0.93547473205258114"/>
          <c:w val="0.22446934297147289"/>
          <c:h val="6.4525267947418988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8089158184703125E-2"/>
                  <c:y val="-2.5938261418339194E-2"/>
                </c:manualLayout>
              </c:layout>
              <c:showVal val="1"/>
            </c:dLbl>
            <c:dLbl>
              <c:idx val="1"/>
              <c:layout>
                <c:manualLayout>
                  <c:x val="1.5074298487252601E-2"/>
                  <c:y val="-1.6211253826877086E-2"/>
                </c:manualLayout>
              </c:layout>
              <c:showVal val="1"/>
            </c:dLbl>
            <c:dLbl>
              <c:idx val="2"/>
              <c:layout>
                <c:manualLayout>
                  <c:x val="1.5074298487252601E-2"/>
                  <c:y val="-2.9180256888378765E-2"/>
                </c:manualLayout>
              </c:layout>
              <c:showVal val="1"/>
            </c:dLbl>
            <c:dLbl>
              <c:idx val="3"/>
              <c:layout>
                <c:manualLayout>
                  <c:x val="1.0552008941076822E-2"/>
                  <c:y val="-3.5664758419129597E-2"/>
                </c:manualLayout>
              </c:layout>
              <c:showVal val="1"/>
            </c:dLbl>
            <c:dLbl>
              <c:idx val="4"/>
              <c:layout>
                <c:manualLayout>
                  <c:x val="1.5074298487252493E-2"/>
                  <c:y val="-3.89070091845049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'pievienota vērtība'!$C$6:$C$10</c:f>
              <c:strCache>
                <c:ptCount val="5"/>
                <c:pt idx="0">
                  <c:v>Finanšu un apdrošināšanas darbības</c:v>
                </c:pt>
                <c:pt idx="1">
                  <c:v>Informācijas un komunikācijas pakalpojumi</c:v>
                </c:pt>
                <c:pt idx="2">
                  <c:v>Profesionālie, zinātniskie un tehniskie pakalpojumi</c:v>
                </c:pt>
                <c:pt idx="3">
                  <c:v>Administratīvo un apkalpojošo dienestu darbība</c:v>
                </c:pt>
                <c:pt idx="4">
                  <c:v>Citi pakalpojumi; mājsaimniecību kā darba devēju darbība</c:v>
                </c:pt>
              </c:strCache>
            </c:strRef>
          </c:cat>
          <c:val>
            <c:numRef>
              <c:f>'pievienota vērtība'!$G$6:$G$10</c:f>
              <c:numCache>
                <c:formatCode>General</c:formatCode>
                <c:ptCount val="5"/>
                <c:pt idx="0">
                  <c:v>88</c:v>
                </c:pt>
                <c:pt idx="1">
                  <c:v>86.410000000000011</c:v>
                </c:pt>
                <c:pt idx="2">
                  <c:v>78.13</c:v>
                </c:pt>
                <c:pt idx="3">
                  <c:v>68.149999999999991</c:v>
                </c:pt>
                <c:pt idx="4">
                  <c:v>67.03</c:v>
                </c:pt>
              </c:numCache>
            </c:numRef>
          </c:val>
        </c:ser>
        <c:dLbls/>
        <c:shape val="box"/>
        <c:axId val="90780416"/>
        <c:axId val="90781952"/>
        <c:axId val="0"/>
      </c:bar3DChart>
      <c:catAx>
        <c:axId val="9078041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0781952"/>
        <c:crosses val="autoZero"/>
        <c:auto val="1"/>
        <c:lblAlgn val="ctr"/>
        <c:lblOffset val="100"/>
      </c:catAx>
      <c:valAx>
        <c:axId val="90781952"/>
        <c:scaling>
          <c:orientation val="minMax"/>
        </c:scaling>
        <c:axPos val="l"/>
        <c:numFmt formatCode="General" sourceLinked="1"/>
        <c:tickLblPos val="nextTo"/>
        <c:crossAx val="907804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9596588033428387E-2"/>
                  <c:y val="-2.8060326608944881E-2"/>
                </c:manualLayout>
              </c:layout>
              <c:showVal val="1"/>
            </c:dLbl>
            <c:dLbl>
              <c:idx val="1"/>
              <c:layout>
                <c:manualLayout>
                  <c:x val="1.3566868638527347E-2"/>
                  <c:y val="-3.0866359269839376E-2"/>
                </c:manualLayout>
              </c:layout>
              <c:showVal val="1"/>
            </c:dLbl>
            <c:dLbl>
              <c:idx val="2"/>
              <c:layout>
                <c:manualLayout>
                  <c:x val="1.8089158184703125E-2"/>
                  <c:y val="-3.0866359269839373E-2"/>
                </c:manualLayout>
              </c:layout>
              <c:showVal val="1"/>
            </c:dLbl>
            <c:dLbl>
              <c:idx val="3"/>
              <c:layout>
                <c:manualLayout>
                  <c:x val="1.8089158184703125E-2"/>
                  <c:y val="-2.5254293948050392E-2"/>
                </c:manualLayout>
              </c:layout>
              <c:showVal val="1"/>
            </c:dLbl>
            <c:dLbl>
              <c:idx val="4"/>
              <c:layout>
                <c:manualLayout>
                  <c:x val="1.9596588033428498E-2"/>
                  <c:y val="-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'pievienota vērtība'!$C$15:$C$19</c:f>
              <c:strCache>
                <c:ptCount val="5"/>
                <c:pt idx="0">
                  <c:v>Ūdens apgāde; notekūdeņu, atkritumu apsaimniekošana un sanācija</c:v>
                </c:pt>
                <c:pt idx="1">
                  <c:v>Apstrādes rūpniecība</c:v>
                </c:pt>
                <c:pt idx="2">
                  <c:v>Operācijas ar nekustamo īpašumu</c:v>
                </c:pt>
                <c:pt idx="3">
                  <c:v>Lauksaimniecība, mežsaimniecība un zivsaimniecība</c:v>
                </c:pt>
                <c:pt idx="4">
                  <c:v>Transports un uzglabāšana</c:v>
                </c:pt>
              </c:strCache>
            </c:strRef>
          </c:cat>
          <c:val>
            <c:numRef>
              <c:f>'pievienota vērtība'!$G$15:$G$19</c:f>
              <c:numCache>
                <c:formatCode>General</c:formatCode>
                <c:ptCount val="5"/>
                <c:pt idx="0">
                  <c:v>21.45</c:v>
                </c:pt>
                <c:pt idx="1">
                  <c:v>21.279999999999998</c:v>
                </c:pt>
                <c:pt idx="2">
                  <c:v>19.260000000000002</c:v>
                </c:pt>
                <c:pt idx="3">
                  <c:v>16.459999999999997</c:v>
                </c:pt>
                <c:pt idx="4">
                  <c:v>16.3</c:v>
                </c:pt>
              </c:numCache>
            </c:numRef>
          </c:val>
        </c:ser>
        <c:dLbls/>
        <c:shape val="box"/>
        <c:axId val="93252608"/>
        <c:axId val="93459200"/>
        <c:axId val="0"/>
      </c:bar3DChart>
      <c:catAx>
        <c:axId val="932526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3459200"/>
        <c:crosses val="autoZero"/>
        <c:auto val="1"/>
        <c:lblAlgn val="ctr"/>
        <c:lblOffset val="100"/>
      </c:catAx>
      <c:valAx>
        <c:axId val="93459200"/>
        <c:scaling>
          <c:orientation val="minMax"/>
        </c:scaling>
        <c:axPos val="l"/>
        <c:numFmt formatCode="General" sourceLinked="1"/>
        <c:tickLblPos val="nextTo"/>
        <c:crossAx val="9325260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AE34E-C08C-48C0-965B-DC924DE4849A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B81DC-A8C1-44C3-A08B-ACB194831C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531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lv-LV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90CC6-ACD2-41DD-9ECD-0E0753628F15}" type="slidenum">
              <a:rPr lang="et-EE" altLang="lv-LV"/>
              <a:pPr/>
              <a:t>1</a:t>
            </a:fld>
            <a:endParaRPr lang="et-EE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- Gan</a:t>
            </a:r>
            <a:r>
              <a:rPr lang="lv-LV" baseline="0" dirty="0" smtClean="0"/>
              <a:t> Rīgā, gan Pierīgā lielākais skaits ir mikro uzņēmumi, tad seko mazie, vidējie un lielie uzņēmumi</a:t>
            </a:r>
          </a:p>
          <a:p>
            <a:r>
              <a:rPr lang="lv-LV" baseline="0" dirty="0" smtClean="0"/>
              <a:t>- Rīgā ir 30 426 ekonomiski aktīvi uzņēmumi, Pierīgā ir 8468 ekonomiski aktīvi uzņēmumi, Latvijā kopumā tādi ir 54 381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81DC-A8C1-44C3-A08B-ACB194831CAB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7202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lv-LV" dirty="0" smtClean="0"/>
              <a:t>Rīgā uzņēmējdarbības pamatā ir pakalpojumi</a:t>
            </a:r>
          </a:p>
          <a:p>
            <a:pPr marL="171450" indent="-171450">
              <a:buFontTx/>
              <a:buChar char="-"/>
            </a:pPr>
            <a:r>
              <a:rPr lang="lv-LV" dirty="0" smtClean="0"/>
              <a:t>Pierīgā otrs lielākais</a:t>
            </a:r>
            <a:r>
              <a:rPr lang="lv-LV" baseline="0" dirty="0" smtClean="0"/>
              <a:t> nodarbināto skaits ir apstrādes rūpniecībā</a:t>
            </a:r>
          </a:p>
          <a:p>
            <a:pPr marL="171450" indent="-171450">
              <a:buFontTx/>
              <a:buChar char="-"/>
            </a:pPr>
            <a:r>
              <a:rPr lang="lv-LV" baseline="0" dirty="0" smtClean="0"/>
              <a:t>Gan Rīgā, gan Pierīgā, aptuveni 70% ir nodarbināti privātajā sektorā, bet 30% sabiedriskajā sektorā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81DC-A8C1-44C3-A08B-ACB194831CAB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27011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81DC-A8C1-44C3-A08B-ACB194831CAB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7207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81DC-A8C1-44C3-A08B-ACB194831CAB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7207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81DC-A8C1-44C3-A08B-ACB194831CAB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5221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9850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6994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205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57" descr="RP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5991225"/>
            <a:ext cx="7207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16100"/>
            <a:ext cx="9144000" cy="936625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lv-LV"/>
          </a:p>
        </p:txBody>
      </p:sp>
      <p:sp>
        <p:nvSpPr>
          <p:cNvPr id="6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lv-LV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312863"/>
            <a:ext cx="35639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92150"/>
            <a:ext cx="3276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 baseline="0">
                <a:solidFill>
                  <a:srgbClr val="003456"/>
                </a:solidFill>
                <a:effectLst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lv-LV" dirty="0"/>
          </a:p>
        </p:txBody>
      </p:sp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32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1812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57" descr="RP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5991225"/>
            <a:ext cx="7207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16100"/>
            <a:ext cx="9144000" cy="936625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312863"/>
            <a:ext cx="35639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92150"/>
            <a:ext cx="3276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 baseline="0">
                <a:solidFill>
                  <a:srgbClr val="003456"/>
                </a:solidFill>
                <a:effectLst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lv-LV" dirty="0"/>
          </a:p>
        </p:txBody>
      </p:sp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32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993225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124744"/>
            <a:ext cx="7992888" cy="47525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8673915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2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920504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īs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4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32"/>
          </p:nvPr>
        </p:nvSpPr>
        <p:spPr>
          <a:xfrm>
            <a:off x="4355976" y="1124745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33"/>
          </p:nvPr>
        </p:nvSpPr>
        <p:spPr>
          <a:xfrm>
            <a:off x="4355976" y="3501008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084418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4" name="Content Placeholder 15"/>
          <p:cNvSpPr>
            <a:spLocks noGrp="1"/>
          </p:cNvSpPr>
          <p:nvPr>
            <p:ph sz="quarter" idx="32"/>
          </p:nvPr>
        </p:nvSpPr>
        <p:spPr>
          <a:xfrm>
            <a:off x="4355976" y="1124745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33"/>
          </p:nvPr>
        </p:nvSpPr>
        <p:spPr>
          <a:xfrm>
            <a:off x="4355976" y="3501008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34"/>
          </p:nvPr>
        </p:nvSpPr>
        <p:spPr>
          <a:xfrm>
            <a:off x="323528" y="1124744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7" name="Content Placeholder 15"/>
          <p:cNvSpPr>
            <a:spLocks noGrp="1"/>
          </p:cNvSpPr>
          <p:nvPr>
            <p:ph sz="quarter" idx="35"/>
          </p:nvPr>
        </p:nvSpPr>
        <p:spPr>
          <a:xfrm>
            <a:off x="323528" y="3501007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4291317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8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eaLnBrk="1" latinLnBrk="0" hangingPunct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xmlns="" val="290982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C386A7-E0AF-4440-BB0F-244E19278B13}" type="slidenum">
              <a:rPr lang="en-US" altLang="lv-LV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lv-LV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08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024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627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244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5218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4616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3892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429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0887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A3FE-7CC0-4441-9C5F-1A1B5C8F9F22}" type="datetimeFigureOut">
              <a:rPr lang="lv-LV" smtClean="0"/>
              <a:pPr/>
              <a:t>2015.02.24.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E659-0C20-4550-8985-7F6749E3428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914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5445125" y="3159125"/>
            <a:ext cx="6858000" cy="539750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3375025" y="3375025"/>
            <a:ext cx="6858000" cy="107950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pic>
        <p:nvPicPr>
          <p:cNvPr id="2056" name="Content Placeholder 157" descr="RPR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6021388"/>
            <a:ext cx="7207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3375025" y="3375025"/>
            <a:ext cx="6858000" cy="107950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sp>
        <p:nvSpPr>
          <p:cNvPr id="19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prstClr val="black"/>
              </a:solidFill>
            </a:endParaRPr>
          </a:p>
        </p:txBody>
      </p:sp>
      <p:pic>
        <p:nvPicPr>
          <p:cNvPr id="2064" name="Content Placeholder 157" descr="RPR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6021388"/>
            <a:ext cx="7207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22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lv-LV" sz="2400" cap="small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lv-LV"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lv-LV" sz="11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lv-LV" sz="11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lv-LV" sz="11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lv-LV" sz="11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inanses.l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ubtitle 3"/>
          <p:cNvSpPr>
            <a:spLocks noGrp="1"/>
          </p:cNvSpPr>
          <p:nvPr>
            <p:ph type="subTitle" idx="1"/>
          </p:nvPr>
        </p:nvSpPr>
        <p:spPr bwMode="auto">
          <a:xfrm>
            <a:off x="179512" y="3284984"/>
            <a:ext cx="4824412" cy="2111347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1600" b="1" dirty="0" smtClean="0">
                <a:latin typeface="Sylfaen" pitchFamily="18" charset="0"/>
                <a:cs typeface="Arial" charset="0"/>
              </a:rPr>
              <a:t>Dagnis Straubergs</a:t>
            </a:r>
            <a:endParaRPr lang="en-US" altLang="lv-LV" sz="1600" b="1" dirty="0" smtClean="0">
              <a:latin typeface="Sylfaen" pitchFamily="18" charset="0"/>
              <a:cs typeface="Arial" charset="0"/>
            </a:endParaRPr>
          </a:p>
          <a:p>
            <a:r>
              <a:rPr altLang="lv-LV" sz="1600" dirty="0" smtClean="0">
                <a:latin typeface="Sylfaen" pitchFamily="18" charset="0"/>
                <a:cs typeface="Arial" charset="0"/>
              </a:rPr>
              <a:t>RPR AP priekšsēdētājs</a:t>
            </a:r>
          </a:p>
          <a:p>
            <a:endParaRPr altLang="lv-LV" sz="1600" dirty="0" smtClean="0">
              <a:latin typeface="Sylfaen" pitchFamily="18" charset="0"/>
              <a:cs typeface="Arial" charset="0"/>
            </a:endParaRPr>
          </a:p>
          <a:p>
            <a:r>
              <a:rPr altLang="lv-LV" sz="1600" b="1" dirty="0" smtClean="0">
                <a:latin typeface="Sylfaen" pitchFamily="18" charset="0"/>
                <a:cs typeface="Arial" charset="0"/>
              </a:rPr>
              <a:t>Edgars Rantiņš</a:t>
            </a:r>
          </a:p>
          <a:p>
            <a:r>
              <a:rPr altLang="lv-LV" sz="1600" dirty="0" smtClean="0">
                <a:latin typeface="Sylfaen" pitchFamily="18" charset="0"/>
                <a:cs typeface="Arial" charset="0"/>
              </a:rPr>
              <a:t>RPR administrācijas vadītājs</a:t>
            </a:r>
            <a:endParaRPr lang="lv-LV" altLang="lv-LV" sz="1600" dirty="0">
              <a:latin typeface="Sylfaen" pitchFamily="18" charset="0"/>
              <a:cs typeface="Arial" charset="0"/>
            </a:endParaRPr>
          </a:p>
          <a:p>
            <a:endParaRPr altLang="lv-LV" sz="1600" dirty="0" smtClean="0">
              <a:latin typeface="Sylfaen" pitchFamily="18" charset="0"/>
              <a:cs typeface="Arial" charset="0"/>
            </a:endParaRPr>
          </a:p>
          <a:p>
            <a:r>
              <a:rPr altLang="lv-LV" sz="1600" dirty="0" smtClean="0">
                <a:latin typeface="Sylfaen" pitchFamily="18" charset="0"/>
                <a:cs typeface="Arial" charset="0"/>
              </a:rPr>
              <a:t>25.02.2015.</a:t>
            </a:r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07950" y="1816100"/>
            <a:ext cx="9036050" cy="1327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2400" b="1" dirty="0" smtClean="0">
                <a:latin typeface="Sylfaen" panose="010A0502050306030303" pitchFamily="18" charset="0"/>
                <a:cs typeface="Arial" charset="0"/>
              </a:rPr>
              <a:t>R</a:t>
            </a:r>
            <a:r>
              <a:rPr sz="2400" b="1" dirty="0" smtClean="0">
                <a:latin typeface="Sylfaen" panose="010A0502050306030303" pitchFamily="18" charset="0"/>
                <a:cs typeface="Arial" charset="0"/>
              </a:rPr>
              <a:t>īgas plānošanas reģiona ekonomikas profils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59289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>TOP10 uzņēmumi Rīgas plānošanas reģionā</a:t>
            </a:r>
          </a:p>
        </p:txBody>
      </p:sp>
      <p:pic>
        <p:nvPicPr>
          <p:cNvPr id="6" name="Picture 5" descr="TOP10uznemumiRP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1287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6136" y="6525344"/>
            <a:ext cx="3275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dirty="0"/>
              <a:t>Avots: Firmas.lv „Latvijas biznesa gada pārskats 2014”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43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Dominējošās nozares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/>
              <a:t>Rīgas </a:t>
            </a:r>
            <a:r>
              <a:rPr lang="lv-LV" dirty="0" smtClean="0"/>
              <a:t>plānošanas reģiona </a:t>
            </a:r>
            <a:r>
              <a:rPr lang="lv-LV" dirty="0"/>
              <a:t>vadošo </a:t>
            </a:r>
            <a:r>
              <a:rPr lang="lv-LV" b="1" dirty="0"/>
              <a:t>ražošanas nozaru </a:t>
            </a:r>
            <a:r>
              <a:rPr lang="lv-LV" dirty="0"/>
              <a:t>vidū dominē ķīmiskā </a:t>
            </a:r>
            <a:r>
              <a:rPr lang="lv-LV" dirty="0" smtClean="0"/>
              <a:t>rūpniecība, metālapstrāde</a:t>
            </a:r>
            <a:r>
              <a:rPr lang="lv-LV" dirty="0"/>
              <a:t>, pārtikas produktu un dzērienu ražošana, kokapstrāde, tekstilizstrādājumu </a:t>
            </a:r>
            <a:r>
              <a:rPr lang="lv-LV" dirty="0" smtClean="0"/>
              <a:t>un apģērbu </a:t>
            </a:r>
            <a:r>
              <a:rPr lang="lv-LV" dirty="0"/>
              <a:t>ražošana, kā arī izdevējdarbība. </a:t>
            </a:r>
            <a:endParaRPr lang="lv-LV" dirty="0" smtClean="0"/>
          </a:p>
          <a:p>
            <a:r>
              <a:rPr lang="lv-LV" b="1" dirty="0" smtClean="0"/>
              <a:t>Inovatīvo </a:t>
            </a:r>
            <a:r>
              <a:rPr lang="lv-LV" b="1" dirty="0"/>
              <a:t>ražošanas nozaru </a:t>
            </a:r>
            <a:r>
              <a:rPr lang="lv-LV" dirty="0"/>
              <a:t>vidū vadošās nozares </a:t>
            </a:r>
            <a:r>
              <a:rPr lang="lv-LV" dirty="0" smtClean="0"/>
              <a:t>ir informācijas </a:t>
            </a:r>
            <a:r>
              <a:rPr lang="lv-LV" dirty="0"/>
              <a:t>un komunikāciju tehnoloģijas un </a:t>
            </a:r>
            <a:r>
              <a:rPr lang="lv-LV" dirty="0" smtClean="0"/>
              <a:t>farmācija </a:t>
            </a:r>
          </a:p>
          <a:p>
            <a:r>
              <a:rPr lang="lv-LV" b="1" dirty="0" smtClean="0"/>
              <a:t>Pakalpojumu </a:t>
            </a:r>
            <a:r>
              <a:rPr lang="lv-LV" b="1" dirty="0"/>
              <a:t>jomā</a:t>
            </a:r>
            <a:r>
              <a:rPr lang="lv-LV" dirty="0"/>
              <a:t> </a:t>
            </a:r>
            <a:r>
              <a:rPr lang="lv-LV" dirty="0" smtClean="0"/>
              <a:t>dominē loģistikas</a:t>
            </a:r>
            <a:r>
              <a:rPr lang="lv-LV" dirty="0"/>
              <a:t>, telekomunikāciju, banku un finanšu sektora, kā arī profesionālo, zinātnisko </a:t>
            </a:r>
            <a:r>
              <a:rPr lang="lv-LV" dirty="0" smtClean="0"/>
              <a:t>un tehnisko </a:t>
            </a:r>
            <a:r>
              <a:rPr lang="lv-LV" dirty="0"/>
              <a:t>pakalpojumu nozares.</a:t>
            </a:r>
          </a:p>
        </p:txBody>
      </p:sp>
    </p:spTree>
    <p:extLst>
      <p:ext uri="{BB962C8B-B14F-4D97-AF65-F5344CB8AC3E}">
        <p14:creationId xmlns:p14="http://schemas.microsoft.com/office/powerpoint/2010/main" xmlns="" val="426749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cap="all" dirty="0" smtClean="0">
                <a:latin typeface="Sylfaen" pitchFamily="18" charset="0"/>
              </a:rPr>
              <a:t>NOZARES AR TRADĪCIJĀM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lv-LV" b="1" cap="all" dirty="0" smtClean="0">
                <a:latin typeface="Sylfaen" pitchFamily="18" charset="0"/>
              </a:rPr>
              <a:t> </a:t>
            </a:r>
            <a:endParaRPr lang="lv-LV" sz="800" b="1" cap="all" dirty="0" smtClean="0">
              <a:latin typeface="Sylfaen" pitchFamily="18" charset="0"/>
            </a:endParaRP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cap="all" dirty="0" smtClean="0">
                <a:latin typeface="Sylfaen" pitchFamily="18" charset="0"/>
              </a:rPr>
              <a:t> Ķ</a:t>
            </a:r>
            <a:r>
              <a:rPr lang="lv-LV" dirty="0" smtClean="0">
                <a:latin typeface="Sylfaen" pitchFamily="18" charset="0"/>
              </a:rPr>
              <a:t>īmiskā rūpniecība /Olaine/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cap="all" dirty="0" smtClean="0">
                <a:latin typeface="Sylfaen" pitchFamily="18" charset="0"/>
              </a:rPr>
              <a:t> </a:t>
            </a:r>
            <a:r>
              <a:rPr lang="lv-LV" dirty="0">
                <a:latin typeface="Sylfaen" pitchFamily="18" charset="0"/>
              </a:rPr>
              <a:t>Tūrisms /</a:t>
            </a:r>
            <a:r>
              <a:rPr lang="lv-LV" dirty="0" smtClean="0">
                <a:latin typeface="Sylfaen" pitchFamily="18" charset="0"/>
              </a:rPr>
              <a:t>Jūrmala, Sigulda un Saulkrasti/</a:t>
            </a:r>
            <a:endParaRPr lang="lv-LV" dirty="0">
              <a:latin typeface="Sylfaen" pitchFamily="18" charset="0"/>
            </a:endParaRP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cap="all" dirty="0">
                <a:latin typeface="Sylfaen" pitchFamily="18" charset="0"/>
              </a:rPr>
              <a:t> </a:t>
            </a:r>
            <a:r>
              <a:rPr lang="lv-LV" dirty="0">
                <a:latin typeface="Sylfaen" pitchFamily="18" charset="0"/>
              </a:rPr>
              <a:t>Zinātnes ietilpīgās nozares /Salaspils/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dirty="0">
                <a:latin typeface="Sylfaen" pitchFamily="18" charset="0"/>
              </a:rPr>
              <a:t> Vieglā rūpniecība, metālapstrāde /Ogre, Tukums/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dirty="0">
                <a:latin typeface="Sylfaen" pitchFamily="18" charset="0"/>
              </a:rPr>
              <a:t> Teritoriālie klāsteri ap tranzīta uzņēmumiem /Rīgas brīvostas un Aviācijas klāsteri/</a:t>
            </a:r>
          </a:p>
          <a:p>
            <a:pPr>
              <a:spcBef>
                <a:spcPts val="300"/>
              </a:spcBef>
              <a:buFontTx/>
              <a:buChar char="-"/>
              <a:defRPr/>
            </a:pPr>
            <a:r>
              <a:rPr lang="lv-LV" dirty="0">
                <a:latin typeface="Sylfaen" pitchFamily="18" charset="0"/>
              </a:rPr>
              <a:t> Biznesa parki un biznesa inkubatori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96356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 smtClean="0">
                <a:latin typeface="Sylfaen" pitchFamily="18" charset="0"/>
              </a:rPr>
              <a:t>Reģiona specializācija – </a:t>
            </a:r>
            <a:br>
              <a:rPr lang="lv-LV" sz="3600" b="1" dirty="0" smtClean="0">
                <a:latin typeface="Sylfaen" pitchFamily="18" charset="0"/>
              </a:rPr>
            </a:br>
            <a:r>
              <a:rPr lang="lv-LV" sz="3600" b="1" dirty="0" smtClean="0">
                <a:latin typeface="Sylfaen" pitchFamily="18" charset="0"/>
              </a:rPr>
              <a:t>perspektīvie uzņēmējdarbības virzieni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2000" b="1" cap="all" dirty="0">
                <a:solidFill>
                  <a:srgbClr val="006600"/>
                </a:solidFill>
                <a:latin typeface="Sylfaen" pitchFamily="18" charset="0"/>
              </a:rPr>
              <a:t>Uz radošumu un zināšanām balstītas ekonomikas reģions </a:t>
            </a:r>
            <a:endParaRPr lang="lv-LV" sz="1900" b="1" cap="all" dirty="0">
              <a:solidFill>
                <a:srgbClr val="006600"/>
              </a:solidFill>
              <a:latin typeface="Sylfae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lv-LV" sz="800" b="1" dirty="0">
              <a:solidFill>
                <a:srgbClr val="0B0B59"/>
              </a:solidFill>
              <a:latin typeface="Sylfae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b="1" dirty="0">
                <a:solidFill>
                  <a:srgbClr val="006600"/>
                </a:solidFill>
                <a:latin typeface="Sylfaen" pitchFamily="18" charset="0"/>
              </a:rPr>
              <a:t>1. Izpētes un attīstības pakalpojumi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dirty="0">
                <a:solidFill>
                  <a:srgbClr val="0B0B59"/>
                </a:solidFill>
                <a:latin typeface="Sylfaen" pitchFamily="18" charset="0"/>
              </a:rPr>
              <a:t>Jaunu tehnoloģiju, produktu un pakalpojumu izstrāde - agrobiotehnoloģija; biomedicīna un biofarmācija; enerģētikas zinātne; informātika; materiālzinātne; medicīnas zinātne un mežzinātne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lv-LV" sz="1900" dirty="0">
              <a:solidFill>
                <a:srgbClr val="0B0B59"/>
              </a:solidFill>
              <a:latin typeface="Sylfae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b="1" dirty="0">
                <a:solidFill>
                  <a:srgbClr val="006600"/>
                </a:solidFill>
                <a:latin typeface="Sylfaen" pitchFamily="18" charset="0"/>
              </a:rPr>
              <a:t>2. Radošās industrijas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dirty="0">
                <a:solidFill>
                  <a:srgbClr val="0B0B59"/>
                </a:solidFill>
                <a:latin typeface="Sylfaen" pitchFamily="18" charset="0"/>
              </a:rPr>
              <a:t>Individuālais vai kolektīvais radošums - reklāma, izdevējdarbība, poligrāfija, dizaina, audiovizuālo mediju un multimediju nozares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lv-LV" sz="1900" dirty="0">
              <a:solidFill>
                <a:srgbClr val="0B0B59"/>
              </a:solidFill>
              <a:latin typeface="Sylfae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b="1" dirty="0">
                <a:solidFill>
                  <a:srgbClr val="006600"/>
                </a:solidFill>
                <a:latin typeface="Sylfaen" pitchFamily="18" charset="0"/>
              </a:rPr>
              <a:t>3. Augstas pievienotās vērtības ražošana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dirty="0">
                <a:solidFill>
                  <a:srgbClr val="0B0B59"/>
                </a:solidFill>
                <a:latin typeface="Sylfaen" pitchFamily="18" charset="0"/>
              </a:rPr>
              <a:t>Eksportspējīgās nozares ar augstu pievienoto vērtību - (1) farmaceitisko preparātu ražošana, (2) organiskās ķīmijas pamatvielu ražošana, (3) medicīnisko un precīzijas instrumentu ražošana, (4) mašīnu un iekārtu ražošana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lv-LV" sz="1900" b="1" dirty="0">
              <a:solidFill>
                <a:srgbClr val="0B0B59"/>
              </a:solidFill>
              <a:latin typeface="Sylfae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b="1" dirty="0">
                <a:solidFill>
                  <a:srgbClr val="006600"/>
                </a:solidFill>
                <a:latin typeface="Sylfaen" pitchFamily="18" charset="0"/>
              </a:rPr>
              <a:t>4. Augstas pievienotās vērtības pakalpojumi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lv-LV" sz="1900" dirty="0">
                <a:solidFill>
                  <a:srgbClr val="0B0B59"/>
                </a:solidFill>
                <a:latin typeface="Sylfaen" pitchFamily="18" charset="0"/>
              </a:rPr>
              <a:t>Prioritārās pakalpojumu nozares - (1) dzīvības apdrošināšana un naudas līdzekļi pensijām, (2) zinātniskās pētniecības pakalpojumi un (3) tirdzniecības starpniecība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62804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b="1" dirty="0">
                <a:solidFill>
                  <a:prstClr val="black"/>
                </a:solidFill>
                <a:latin typeface="Sylfaen" pitchFamily="18" charset="0"/>
              </a:rPr>
              <a:t>Reģiona specializācija – </a:t>
            </a:r>
            <a:br>
              <a:rPr lang="lv-LV" sz="3600" b="1" dirty="0">
                <a:solidFill>
                  <a:prstClr val="black"/>
                </a:solidFill>
                <a:latin typeface="Sylfaen" pitchFamily="18" charset="0"/>
              </a:rPr>
            </a:br>
            <a:r>
              <a:rPr lang="lv-LV" sz="3600" b="1" dirty="0">
                <a:solidFill>
                  <a:prstClr val="black"/>
                </a:solidFill>
                <a:latin typeface="Sylfaen" pitchFamily="18" charset="0"/>
              </a:rPr>
              <a:t>perspektīvie uzņēmējdarbības virzieni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rgbClr val="006600"/>
                </a:solidFill>
                <a:latin typeface="Sylfaen" pitchFamily="18" charset="0"/>
              </a:rPr>
              <a:t>5. Nestandarta un “tieši laikā” eksportspējīgi ražošanas pakalpojumi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B0B59"/>
                </a:solidFill>
                <a:latin typeface="Sylfaen" pitchFamily="18" charset="0"/>
              </a:rPr>
              <a:t>Balstīti uz rūpnieciskajā ražošanā dominējošām nozarēm - pārtikas produktu un dzērienu ražošana, kokapstrāde, tekstilizstrādājumu un apģērbu ražošana, ķīmiskā rūpniecība, izdevējdarbība</a:t>
            </a:r>
          </a:p>
          <a:p>
            <a:endParaRPr lang="lv-LV" b="1" dirty="0" smtClean="0">
              <a:solidFill>
                <a:srgbClr val="0B0B59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rgbClr val="006600"/>
                </a:solidFill>
                <a:latin typeface="Sylfaen" pitchFamily="18" charset="0"/>
              </a:rPr>
              <a:t>6. Gaisa un jūras satiksme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B0B59"/>
                </a:solidFill>
                <a:latin typeface="Sylfaen" pitchFamily="18" charset="0"/>
              </a:rPr>
              <a:t>Starptautiskais un valsts iekšējais pasažieru un kravu transporta krustpunkts. Rīgas lidosta un osta - būtisks eksporta avots</a:t>
            </a:r>
          </a:p>
          <a:p>
            <a:endParaRPr lang="lv-LV" b="1" dirty="0" smtClean="0">
              <a:solidFill>
                <a:srgbClr val="0B0B59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rgbClr val="006600"/>
                </a:solidFill>
                <a:latin typeface="Sylfaen" pitchFamily="18" charset="0"/>
              </a:rPr>
              <a:t>7. Tūrisms</a:t>
            </a:r>
            <a:endParaRPr lang="lv-LV" dirty="0" smtClean="0">
              <a:solidFill>
                <a:srgbClr val="006600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lv-LV" dirty="0" smtClean="0">
                <a:solidFill>
                  <a:srgbClr val="0B0B59"/>
                </a:solidFill>
                <a:latin typeface="Sylfaen" pitchFamily="18" charset="0"/>
              </a:rPr>
              <a:t>Rīga un Jūrmala ir starptautiski atpazīstamas pilsētas</a:t>
            </a:r>
          </a:p>
          <a:p>
            <a:endParaRPr lang="lv-LV" b="1" dirty="0" smtClean="0">
              <a:solidFill>
                <a:srgbClr val="0B0B59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rgbClr val="006600"/>
                </a:solidFill>
                <a:latin typeface="Sylfaen" pitchFamily="18" charset="0"/>
              </a:rPr>
              <a:t>8. Zaļās ekonomikas un ilgtspējīga dzīves veida nozares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B0B59"/>
                </a:solidFill>
                <a:latin typeface="Sylfaen" pitchFamily="18" charset="0"/>
              </a:rPr>
              <a:t>Dabas kapitāls – ekoloģiski sertificēti un veselīgi produkti, rekreācijas un medicīnas pakalpojumi, atjaunojamie enerģijas resursi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89408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lv-LV" dirty="0" smtClean="0"/>
              <a:t>Risināmie jautājumi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Izglītības iestāžu infrastruktūras nodrošinājums Rīgas metropoles teritorijā, jo pieaug izglītojamo skaits līdz vidusskolas klasēm</a:t>
            </a:r>
          </a:p>
          <a:p>
            <a:r>
              <a:rPr lang="lv-LV" dirty="0" smtClean="0"/>
              <a:t>Apkalpojošās sfēras sniegto pakalpojumu kvalitāte</a:t>
            </a:r>
          </a:p>
          <a:p>
            <a:r>
              <a:rPr lang="lv-LV" dirty="0" smtClean="0"/>
              <a:t>Darbaspēka mobilitāte</a:t>
            </a:r>
          </a:p>
          <a:p>
            <a:r>
              <a:rPr lang="lv-LV" dirty="0" smtClean="0"/>
              <a:t>Mazattīstīta uzņēmējdarbības un zinātnes sadarbība</a:t>
            </a:r>
          </a:p>
          <a:p>
            <a:r>
              <a:rPr lang="lv-LV" dirty="0" smtClean="0"/>
              <a:t>Darbaspēka atbilstība darba tirgus prasībām</a:t>
            </a:r>
          </a:p>
          <a:p>
            <a:r>
              <a:rPr lang="lv-LV" dirty="0" smtClean="0"/>
              <a:t>Uzņemējdarbības koordinācija reģionālā līmenī</a:t>
            </a:r>
          </a:p>
        </p:txBody>
      </p:sp>
    </p:spTree>
    <p:extLst>
      <p:ext uri="{BB962C8B-B14F-4D97-AF65-F5344CB8AC3E}">
        <p14:creationId xmlns:p14="http://schemas.microsoft.com/office/powerpoint/2010/main" xmlns="" val="46278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Plānošanas reģiona loma uzņēmējdarbības veicināšanā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 smtClean="0"/>
              <a:t>Uzdevums un finansējums tikai sākot ar 2015.gadu (izņemot Latgales plānošanas reģionu), bet vēl nav kā funkcija</a:t>
            </a:r>
          </a:p>
          <a:p>
            <a:r>
              <a:rPr lang="lv-LV" dirty="0" smtClean="0"/>
              <a:t>Prioritārie uzdevumi:</a:t>
            </a:r>
          </a:p>
          <a:p>
            <a:pPr>
              <a:buFontTx/>
              <a:buChar char="-"/>
            </a:pPr>
            <a:r>
              <a:rPr lang="lv-LV" dirty="0" smtClean="0"/>
              <a:t>Vienotas investīciju teritoriju platformas veidošana;</a:t>
            </a:r>
          </a:p>
          <a:p>
            <a:pPr>
              <a:buFontTx/>
              <a:buChar char="-"/>
            </a:pPr>
            <a:r>
              <a:rPr lang="lv-LV" dirty="0" smtClean="0"/>
              <a:t>Pašvaldību uzņēmējdarbības speciālistu tīkla koordinēšana (kapacitātes paaugstināšana un labās prakses popularizēšana);</a:t>
            </a:r>
          </a:p>
          <a:p>
            <a:pPr>
              <a:buFontTx/>
              <a:buChar char="-"/>
            </a:pPr>
            <a:r>
              <a:rPr lang="lv-LV" dirty="0" smtClean="0"/>
              <a:t>Informācijas nodrošināšana par pieejamo ārējo finansējumu (</a:t>
            </a:r>
            <a:r>
              <a:rPr lang="lv-LV" dirty="0" smtClean="0">
                <a:hlinkClick r:id="rId2"/>
              </a:rPr>
              <a:t>www.esfinanses.lv</a:t>
            </a:r>
            <a:r>
              <a:rPr lang="lv-LV" dirty="0" smtClean="0"/>
              <a:t> uzturēšana).</a:t>
            </a:r>
          </a:p>
        </p:txBody>
      </p:sp>
    </p:spTree>
    <p:extLst>
      <p:ext uri="{BB962C8B-B14F-4D97-AF65-F5344CB8AC3E}">
        <p14:creationId xmlns:p14="http://schemas.microsoft.com/office/powerpoint/2010/main" xmlns="" val="188426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8604250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/>
              <a:t>Rīgas plānošanas reģions</a:t>
            </a:r>
            <a:endParaRPr sz="2800" dirty="0" smtClean="0">
              <a:solidFill>
                <a:srgbClr val="002060"/>
              </a:solidFill>
              <a:latin typeface="Sylfaen" panose="010A0502050306030303" pitchFamily="18" charset="0"/>
              <a:cs typeface="Arial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31"/>
          </p:nvPr>
        </p:nvSpPr>
        <p:spPr>
          <a:xfrm>
            <a:off x="323850" y="1268761"/>
            <a:ext cx="3528070" cy="4248472"/>
          </a:xfrm>
        </p:spPr>
        <p:txBody>
          <a:bodyPr>
            <a:normAutofit/>
          </a:bodyPr>
          <a:lstStyle/>
          <a:p>
            <a:r>
              <a:rPr lang="lv-LV" b="1" dirty="0" smtClean="0"/>
              <a:t>Iedzīvotāju skaits</a:t>
            </a:r>
            <a:r>
              <a:rPr lang="lv-LV" dirty="0" smtClean="0"/>
              <a:t> (2014)</a:t>
            </a:r>
          </a:p>
          <a:p>
            <a:pPr>
              <a:buFontTx/>
              <a:buChar char="-"/>
            </a:pPr>
            <a:r>
              <a:rPr lang="lv-LV" dirty="0" smtClean="0"/>
              <a:t>Rīga – 643 368 </a:t>
            </a:r>
          </a:p>
          <a:p>
            <a:pPr marL="0" indent="0">
              <a:buNone/>
            </a:pPr>
            <a:r>
              <a:rPr lang="lv-LV" dirty="0" smtClean="0"/>
              <a:t>- Pierīga – 367 038</a:t>
            </a:r>
          </a:p>
          <a:p>
            <a:endParaRPr lang="lv-LV" sz="1300" dirty="0" smtClean="0"/>
          </a:p>
          <a:p>
            <a:r>
              <a:rPr lang="lv-LV" b="1" dirty="0" smtClean="0"/>
              <a:t>IKP</a:t>
            </a:r>
            <a:r>
              <a:rPr lang="lv-LV" dirty="0" smtClean="0"/>
              <a:t> (2012) </a:t>
            </a:r>
          </a:p>
          <a:p>
            <a:pPr>
              <a:buFontTx/>
              <a:buChar char="-"/>
            </a:pPr>
            <a:r>
              <a:rPr lang="lv-LV" dirty="0" smtClean="0"/>
              <a:t>Rīga – 52,2% </a:t>
            </a:r>
          </a:p>
          <a:p>
            <a:pPr marL="0" indent="0">
              <a:buNone/>
            </a:pPr>
            <a:r>
              <a:rPr lang="lv-LV" dirty="0" smtClean="0"/>
              <a:t>(EUR 17 790/1 iedz.), </a:t>
            </a:r>
          </a:p>
          <a:p>
            <a:pPr marL="0" indent="0">
              <a:buNone/>
            </a:pPr>
            <a:r>
              <a:rPr lang="lv-LV" dirty="0" smtClean="0"/>
              <a:t>- Pierīga – 14,6% (EUR 8711/1 iedz.)</a:t>
            </a:r>
          </a:p>
          <a:p>
            <a:endParaRPr lang="lv-LV" sz="1300" dirty="0" smtClean="0"/>
          </a:p>
          <a:p>
            <a:r>
              <a:rPr lang="lv-LV" b="1" dirty="0" smtClean="0"/>
              <a:t>Bezdarba līmenis</a:t>
            </a:r>
            <a:r>
              <a:rPr lang="lv-LV" dirty="0" smtClean="0"/>
              <a:t> </a:t>
            </a:r>
          </a:p>
          <a:p>
            <a:pPr marL="0" indent="0">
              <a:buNone/>
            </a:pPr>
            <a:r>
              <a:rPr lang="lv-LV" dirty="0" smtClean="0"/>
              <a:t>- 5,5% (2015.g. janvāris)</a:t>
            </a:r>
          </a:p>
        </p:txBody>
      </p:sp>
      <p:pic>
        <p:nvPicPr>
          <p:cNvPr id="7" name="Picture 1" descr="21_Rigas_reg_1-2mlj_Administrativa_karte_2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921" y="1268760"/>
            <a:ext cx="475252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76256" y="5661248"/>
            <a:ext cx="1688232" cy="348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lv-LV" dirty="0" smtClean="0">
                <a:solidFill>
                  <a:schemeClr val="accent2">
                    <a:lumMod val="50000"/>
                  </a:schemeClr>
                </a:solidFill>
              </a:rPr>
              <a:t>voti: CSP, NVA</a:t>
            </a:r>
            <a:endParaRPr lang="lv-LV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33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4438" y="404813"/>
            <a:ext cx="5903912" cy="57626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Apdzīvojuma telpiskā struktūra</a:t>
            </a:r>
            <a:endParaRPr lang="lv-LV" dirty="0"/>
          </a:p>
        </p:txBody>
      </p:sp>
      <p:pic>
        <p:nvPicPr>
          <p:cNvPr id="9" name="Satura vietturis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8431" y="1556792"/>
            <a:ext cx="5724178" cy="3969486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 noGrp="1"/>
          </p:cNvSpPr>
          <p:nvPr>
            <p:ph sz="quarter" idx="31"/>
          </p:nvPr>
        </p:nvSpPr>
        <p:spPr>
          <a:xfrm>
            <a:off x="323528" y="1556792"/>
            <a:ext cx="2448272" cy="3960440"/>
          </a:xfrm>
          <a:prstGeom prst="rect">
            <a:avLst/>
          </a:prstGeom>
          <a:ln>
            <a:solidFill>
              <a:srgbClr val="4BACC6">
                <a:lumMod val="50000"/>
              </a:srgb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Rīgas metropole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Piekraste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Lauki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Īpašās teritorijas</a:t>
            </a:r>
          </a:p>
        </p:txBody>
      </p:sp>
    </p:spTree>
    <p:extLst>
      <p:ext uri="{BB962C8B-B14F-4D97-AF65-F5344CB8AC3E}">
        <p14:creationId xmlns:p14="http://schemas.microsoft.com/office/powerpoint/2010/main" xmlns="" val="288090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lv-LV" dirty="0" smtClean="0"/>
              <a:t>Mobilitāte</a:t>
            </a:r>
            <a:endParaRPr lang="lv-LV" dirty="0"/>
          </a:p>
        </p:txBody>
      </p:sp>
      <p:pic>
        <p:nvPicPr>
          <p:cNvPr id="7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217" y="1124744"/>
            <a:ext cx="628479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35496" y="1628800"/>
            <a:ext cx="2808312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 smtClean="0"/>
              <a:t>Z-D un A-R savienojumi</a:t>
            </a:r>
          </a:p>
          <a:p>
            <a:r>
              <a:rPr lang="lv-LV" sz="2400" dirty="0" smtClean="0"/>
              <a:t>Diferencēta sabiedriskā transporta sistēma</a:t>
            </a:r>
          </a:p>
          <a:p>
            <a:r>
              <a:rPr lang="lv-LV" sz="2400" dirty="0" smtClean="0"/>
              <a:t>Darbaspēka kustība uz un no Rīgas</a:t>
            </a:r>
          </a:p>
        </p:txBody>
      </p:sp>
    </p:spTree>
    <p:extLst>
      <p:ext uri="{BB962C8B-B14F-4D97-AF65-F5344CB8AC3E}">
        <p14:creationId xmlns:p14="http://schemas.microsoft.com/office/powerpoint/2010/main" xmlns="" val="303332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/>
          <a:lstStyle/>
          <a:p>
            <a:r>
              <a:rPr lang="lv-LV" dirty="0" smtClean="0"/>
              <a:t>Uzņēmējdarbība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6107904" cy="53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5496" y="1268760"/>
            <a:ext cx="2808312" cy="54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 smtClean="0"/>
              <a:t>Pašvaldību investīciju teritoriju koncentrēšanās ap Rīgu un reģionālajiem centriem</a:t>
            </a:r>
          </a:p>
          <a:p>
            <a:r>
              <a:rPr lang="lv-LV" sz="2400" dirty="0" smtClean="0"/>
              <a:t>Pētniecības un zinātnes institūciju koncentrēšanās Rīgā</a:t>
            </a:r>
          </a:p>
          <a:p>
            <a:r>
              <a:rPr lang="lv-LV" sz="2400" dirty="0" smtClean="0"/>
              <a:t>Biznesa inkubatoru un parku/centru koncentrēšanās Rīgā</a:t>
            </a:r>
          </a:p>
          <a:p>
            <a:r>
              <a:rPr lang="lv-LV" sz="2400" dirty="0" smtClean="0"/>
              <a:t>Rīgas plānošanas reģionā atrodas </a:t>
            </a:r>
            <a:r>
              <a:rPr lang="lv-LV" sz="2400" b="1" dirty="0" smtClean="0"/>
              <a:t>71,52%</a:t>
            </a:r>
            <a:r>
              <a:rPr lang="lv-LV" sz="2400" dirty="0" smtClean="0"/>
              <a:t> no ekonomiski aktīvajiem uzņēmumiem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52320" y="6512616"/>
            <a:ext cx="1544216" cy="313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/>
              <a:t>A</a:t>
            </a:r>
            <a:r>
              <a:rPr lang="lv-LV" dirty="0" smtClean="0"/>
              <a:t>vots: CSP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99136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ea typeface="Calibri"/>
                <a:cs typeface="TimesNewRomanPS-BoldItalicMT"/>
              </a:rPr>
              <a:t>N</a:t>
            </a:r>
            <a:r>
              <a:rPr lang="lv-LV" dirty="0" smtClean="0">
                <a:ea typeface="Calibri"/>
                <a:cs typeface="TimesNewRomanPS-BoldItalicMT"/>
              </a:rPr>
              <a:t>ozaru </a:t>
            </a:r>
            <a:r>
              <a:rPr lang="lv-LV" dirty="0">
                <a:ea typeface="Calibri"/>
                <a:cs typeface="TimesNewRomanPS-BoldItalicMT"/>
              </a:rPr>
              <a:t>neto apgrozījuma īpatsvars Rīgas plānošanas </a:t>
            </a:r>
            <a:r>
              <a:rPr lang="lv-LV" dirty="0" smtClean="0">
                <a:ea typeface="Calibri"/>
                <a:cs typeface="TimesNewRomanPS-BoldItalicMT"/>
              </a:rPr>
              <a:t>reģionā, 2013</a:t>
            </a:r>
            <a:endParaRPr lang="lv-LV" dirty="0"/>
          </a:p>
        </p:txBody>
      </p:sp>
      <p:pic>
        <p:nvPicPr>
          <p:cNvPr id="4" name="Content Placeholder 3" descr="Industrijas20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01917" cy="484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20072" y="6442303"/>
            <a:ext cx="3851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/>
              <a:t>Avots: Firmas.lv „Latvijas biznesa gada pārskats 2014”</a:t>
            </a:r>
          </a:p>
        </p:txBody>
      </p:sp>
    </p:spTree>
    <p:extLst>
      <p:ext uri="{BB962C8B-B14F-4D97-AF65-F5344CB8AC3E}">
        <p14:creationId xmlns:p14="http://schemas.microsoft.com/office/powerpoint/2010/main" xmlns="" val="314591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Nodarbinātie sadalījumā pa darbības veidiem, % (2014)</a:t>
            </a:r>
            <a:endParaRPr lang="lv-LV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21520" y="6370104"/>
            <a:ext cx="1472208" cy="34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1600" dirty="0"/>
              <a:t>A</a:t>
            </a:r>
            <a:r>
              <a:rPr lang="lv-LV" sz="1600" dirty="0" smtClean="0"/>
              <a:t>vots: CSP</a:t>
            </a:r>
            <a:endParaRPr lang="lv-LV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3046037"/>
              </p:ext>
            </p:extLst>
          </p:nvPr>
        </p:nvGraphicFramePr>
        <p:xfrm>
          <a:off x="179512" y="1268760"/>
          <a:ext cx="88170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727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Rīga - pievienotā vērtība pa darbības veidiem, % (2012)</a:t>
            </a:r>
            <a:endParaRPr lang="lv-LV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24328" y="6370104"/>
            <a:ext cx="1468396" cy="348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/>
              <a:t>A</a:t>
            </a:r>
            <a:r>
              <a:rPr lang="lv-LV" dirty="0" smtClean="0"/>
              <a:t>vots: CSP</a:t>
            </a:r>
            <a:endParaRPr lang="lv-LV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3528" y="5662840"/>
            <a:ext cx="6624736" cy="8816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 smtClean="0"/>
              <a:t>Rīgā un Pierīgā tiek radīts 93,41% no kopējās PV Finanšu un adprošināšanas darbībās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48567819"/>
              </p:ext>
            </p:extLst>
          </p:nvPr>
        </p:nvGraphicFramePr>
        <p:xfrm>
          <a:off x="323528" y="1600201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936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Pierīga - pievienotā vērtība pa darbības veidiem, % (2012)</a:t>
            </a:r>
            <a:endParaRPr lang="lv-LV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24328" y="6370104"/>
            <a:ext cx="1468396" cy="348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/>
              <a:t>A</a:t>
            </a:r>
            <a:r>
              <a:rPr lang="lv-LV" dirty="0" smtClean="0"/>
              <a:t>vots: CSP</a:t>
            </a:r>
            <a:endParaRPr lang="lv-LV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9552" y="6010064"/>
            <a:ext cx="6228546" cy="7200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400" dirty="0" smtClean="0"/>
          </a:p>
          <a:p>
            <a:r>
              <a:rPr lang="lv-LV" sz="2600" dirty="0" smtClean="0"/>
              <a:t>Pierīgā un Rīgā tiek radīti 55,24% no PV Apstrādes rūpniecībā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1402746"/>
              </p:ext>
            </p:extLst>
          </p:nvPr>
        </p:nvGraphicFramePr>
        <p:xfrm>
          <a:off x="323528" y="1567333"/>
          <a:ext cx="84249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542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PR vienkarš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777</Words>
  <Application>Microsoft Office PowerPoint</Application>
  <PresentationFormat>On-screen Show (4:3)</PresentationFormat>
  <Paragraphs>121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1_RPR vienkaršs</vt:lpstr>
      <vt:lpstr>Rīgas plānošanas reģiona ekonomikas profils </vt:lpstr>
      <vt:lpstr>Rīgas plānošanas reģions</vt:lpstr>
      <vt:lpstr>Apdzīvojuma telpiskā struktūra</vt:lpstr>
      <vt:lpstr>Mobilitāte</vt:lpstr>
      <vt:lpstr>Uzņēmējdarbība</vt:lpstr>
      <vt:lpstr>Nozaru neto apgrozījuma īpatsvars Rīgas plānošanas reģionā, 2013</vt:lpstr>
      <vt:lpstr>Nodarbinātie sadalījumā pa darbības veidiem, % (2014)</vt:lpstr>
      <vt:lpstr>Rīga - pievienotā vērtība pa darbības veidiem, % (2012)</vt:lpstr>
      <vt:lpstr>Pierīga - pievienotā vērtība pa darbības veidiem, % (2012)</vt:lpstr>
      <vt:lpstr>TOP10 uzņēmumi Rīgas plānošanas reģionā</vt:lpstr>
      <vt:lpstr>Dominējošās nozares</vt:lpstr>
      <vt:lpstr>NOZARES AR TRADĪCIJĀM</vt:lpstr>
      <vt:lpstr>Reģiona specializācija –  perspektīvie uzņēmējdarbības virzieni</vt:lpstr>
      <vt:lpstr>Reģiona specializācija –  perspektīvie uzņēmējdarbības virzieni</vt:lpstr>
      <vt:lpstr>Risināmie jautājumi</vt:lpstr>
      <vt:lpstr>Plānošanas reģiona loma uzņēmējdarbības veicināšanā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un Pierīgas ekonomikas profils</dc:title>
  <dc:creator>Edgars</dc:creator>
  <cp:lastModifiedBy> </cp:lastModifiedBy>
  <cp:revision>149</cp:revision>
  <dcterms:created xsi:type="dcterms:W3CDTF">2015-02-22T20:54:32Z</dcterms:created>
  <dcterms:modified xsi:type="dcterms:W3CDTF">2015-02-24T06:41:52Z</dcterms:modified>
</cp:coreProperties>
</file>